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sldIdLst>
    <p:sldId id="269" r:id="rId2"/>
    <p:sldId id="273" r:id="rId3"/>
    <p:sldId id="283" r:id="rId4"/>
    <p:sldId id="284" r:id="rId5"/>
    <p:sldId id="288" r:id="rId6"/>
    <p:sldId id="289" r:id="rId7"/>
    <p:sldId id="290" r:id="rId8"/>
    <p:sldId id="291" r:id="rId9"/>
    <p:sldId id="292" r:id="rId10"/>
    <p:sldId id="293" r:id="rId11"/>
    <p:sldId id="294" r:id="rId12"/>
    <p:sldId id="271" r:id="rId13"/>
    <p:sldId id="272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17"/>
    <p:restoredTop sz="94681"/>
  </p:normalViewPr>
  <p:slideViewPr>
    <p:cSldViewPr snapToGrid="0">
      <p:cViewPr varScale="1">
        <p:scale>
          <a:sx n="113" d="100"/>
          <a:sy n="113" d="100"/>
        </p:scale>
        <p:origin x="216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13/06/2025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57162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13/06/2025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54147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13/06/2025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25753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13/06/2025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32665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13/06/2025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32870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13/06/2025</a:t>
            </a:fld>
            <a:endParaRPr lang="en-GB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21283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13/06/2025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9033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13/06/2025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85462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13/06/2025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52501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13/06/2025</a:t>
            </a:fld>
            <a:endParaRPr lang="en-GB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89093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8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846CE7D5-CF57-46EF-B807-FDD0502418D4}" type="datetimeFigureOut">
              <a:rPr lang="en-GB" smtClean="0"/>
              <a:t>13/06/2025</a:t>
            </a:fld>
            <a:endParaRPr lang="en-GB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44030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chemeClr val="bg1"/>
          </a:solidFill>
          <a:ln w="317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GB" smtClean="0"/>
              <a:t>13/06/2025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53148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4167985-D6E9-40FF-97C0-4B6D373E8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68" y="640080"/>
            <a:ext cx="10911865" cy="4626864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8801362-349C-44BE-BEF6-8E926E1D3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6196" y="804672"/>
            <a:ext cx="10579608" cy="42976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2729" y="1289303"/>
            <a:ext cx="9638443" cy="3339303"/>
          </a:xfrm>
          <a:ln>
            <a:noFill/>
          </a:ln>
        </p:spPr>
        <p:txBody>
          <a:bodyPr>
            <a:normAutofit/>
          </a:bodyPr>
          <a:lstStyle/>
          <a:p>
            <a:r>
              <a:rPr lang="pt-PT" sz="5000" noProof="0"/>
              <a:t>Algoritmos de ordenação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6BA9DC13-8017-5DCA-E64C-7EEC387D25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2729" y="5499895"/>
            <a:ext cx="9638443" cy="87584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PT" sz="1800" dirty="0"/>
              <a:t>Hugo Veríssimo 124348</a:t>
            </a:r>
          </a:p>
          <a:p>
            <a:pPr>
              <a:lnSpc>
                <a:spcPct val="90000"/>
              </a:lnSpc>
            </a:pPr>
            <a:r>
              <a:rPr lang="en-PT" sz="1800" dirty="0"/>
              <a:t>João Cardoso 50750</a:t>
            </a:r>
          </a:p>
        </p:txBody>
      </p:sp>
      <p:pic>
        <p:nvPicPr>
          <p:cNvPr id="7" name="Picture 6" descr="A black background with white text&#10;&#10;AI-generated content may be incorrect.">
            <a:extLst>
              <a:ext uri="{FF2B5EF4-FFF2-40B4-BE49-F238E27FC236}">
                <a16:creationId xmlns:a16="http://schemas.microsoft.com/office/drawing/2014/main" id="{2725804A-8A90-C2E6-28E6-30EC6A19D0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8323" y="6375739"/>
            <a:ext cx="1325062" cy="392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7804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7693AE9-076F-CEA4-5061-16C28B5CC7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CEC90-9241-6F30-9B93-3C6243EE56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1807" y="964692"/>
            <a:ext cx="5894832" cy="1188720"/>
          </a:xfrm>
        </p:spPr>
        <p:txBody>
          <a:bodyPr>
            <a:normAutofit/>
          </a:bodyPr>
          <a:lstStyle/>
          <a:p>
            <a:r>
              <a:rPr lang="pt-PT" noProof="0" dirty="0" err="1"/>
              <a:t>Heap</a:t>
            </a:r>
            <a:r>
              <a:rPr lang="pt-PT" noProof="0" dirty="0"/>
              <a:t> </a:t>
            </a:r>
            <a:r>
              <a:rPr lang="pt-PT" noProof="0" dirty="0" err="1"/>
              <a:t>Sort</a:t>
            </a:r>
            <a:endParaRPr lang="pt-PT" noProof="0" dirty="0"/>
          </a:p>
        </p:txBody>
      </p:sp>
      <p:sp>
        <p:nvSpPr>
          <p:cNvPr id="6151" name="Rectangle 6150">
            <a:extLst>
              <a:ext uri="{FF2B5EF4-FFF2-40B4-BE49-F238E27FC236}">
                <a16:creationId xmlns:a16="http://schemas.microsoft.com/office/drawing/2014/main" id="{21EEA9CC-FD23-4544-9417-FE9080DFB3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315" y="964692"/>
            <a:ext cx="3986784" cy="4936558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53" name="Rectangle 6152">
            <a:extLst>
              <a:ext uri="{FF2B5EF4-FFF2-40B4-BE49-F238E27FC236}">
                <a16:creationId xmlns:a16="http://schemas.microsoft.com/office/drawing/2014/main" id="{BFC4C7DC-5B5A-4159-A1CF-D56CF640C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907" y="1128683"/>
            <a:ext cx="3657600" cy="460857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8814975E-5E60-35F0-D066-3A8BDA9C94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27499" y="1901620"/>
            <a:ext cx="3328416" cy="3062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28F127-CC33-D992-69C2-0237192475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0378" y="2638044"/>
            <a:ext cx="5963317" cy="3263206"/>
          </a:xfrm>
        </p:spPr>
        <p:txBody>
          <a:bodyPr>
            <a:normAutofit/>
          </a:bodyPr>
          <a:lstStyle/>
          <a:p>
            <a:r>
              <a:rPr lang="pt-PT" noProof="0" dirty="0"/>
              <a:t>Algoritmo de ordenação baseado em estruturas de </a:t>
            </a:r>
            <a:r>
              <a:rPr lang="pt-PT" noProof="0" dirty="0" err="1"/>
              <a:t>heap</a:t>
            </a:r>
            <a:endParaRPr lang="pt-PT" noProof="0" dirty="0"/>
          </a:p>
          <a:p>
            <a:r>
              <a:rPr lang="pt-PT" noProof="0" dirty="0"/>
              <a:t>Constrói um </a:t>
            </a:r>
            <a:r>
              <a:rPr lang="pt-PT" noProof="0" dirty="0" err="1"/>
              <a:t>heap</a:t>
            </a:r>
            <a:r>
              <a:rPr lang="pt-PT" noProof="0" dirty="0"/>
              <a:t> a partir da lista</a:t>
            </a:r>
          </a:p>
          <a:p>
            <a:r>
              <a:rPr lang="pt-PT" noProof="0" dirty="0"/>
              <a:t>Repetidamente extrai o maior elemento e coloca no final</a:t>
            </a:r>
          </a:p>
          <a:p>
            <a:r>
              <a:rPr lang="pt-PT" noProof="0" dirty="0"/>
              <a:t>Garante ordenação ao reorganizar o </a:t>
            </a:r>
            <a:r>
              <a:rPr lang="pt-PT" noProof="0" dirty="0" err="1"/>
              <a:t>heap</a:t>
            </a:r>
            <a:r>
              <a:rPr lang="pt-PT" noProof="0" dirty="0"/>
              <a:t> após cada extração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422BDD-597B-A442-252A-A6AF2B4B66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330EA680-D336-4FF7-8B7A-9848BB0A1C32}" type="slidenum">
              <a:rPr lang="en-GB" smtClean="0"/>
              <a:pPr>
                <a:lnSpc>
                  <a:spcPct val="90000"/>
                </a:lnSpc>
                <a:spcAft>
                  <a:spcPts val="600"/>
                </a:spcAft>
              </a:pPr>
              <a:t>10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446EA16-33BC-0532-D6C4-07F4C9DA1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0423" y="4501497"/>
            <a:ext cx="3657600" cy="925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6616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B09F60F-8D6E-2893-26BB-E1F0DDCF50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F3BFA6-0717-D974-052A-DB37062B32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964692"/>
            <a:ext cx="5894832" cy="1188720"/>
          </a:xfrm>
        </p:spPr>
        <p:txBody>
          <a:bodyPr>
            <a:normAutofit/>
          </a:bodyPr>
          <a:lstStyle/>
          <a:p>
            <a:r>
              <a:rPr lang="pt-PT" noProof="0" dirty="0" err="1"/>
              <a:t>Timsort</a:t>
            </a:r>
            <a:endParaRPr lang="pt-PT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1EF681-A18C-24E2-1866-42B53DA935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3243" y="2638044"/>
            <a:ext cx="5963317" cy="3263206"/>
          </a:xfrm>
        </p:spPr>
        <p:txBody>
          <a:bodyPr>
            <a:normAutofit/>
          </a:bodyPr>
          <a:lstStyle/>
          <a:p>
            <a:r>
              <a:rPr lang="pt-PT" noProof="0" dirty="0"/>
              <a:t>Algoritmo híbrido de ordenação, baseado em </a:t>
            </a:r>
            <a:r>
              <a:rPr lang="pt-PT" noProof="0" dirty="0" err="1"/>
              <a:t>Merge</a:t>
            </a:r>
            <a:r>
              <a:rPr lang="pt-PT" noProof="0" dirty="0"/>
              <a:t> </a:t>
            </a:r>
            <a:r>
              <a:rPr lang="pt-PT" noProof="0" dirty="0" err="1"/>
              <a:t>Sort</a:t>
            </a:r>
            <a:r>
              <a:rPr lang="pt-PT" noProof="0" dirty="0"/>
              <a:t> e </a:t>
            </a:r>
            <a:r>
              <a:rPr lang="pt-PT" noProof="0" dirty="0" err="1"/>
              <a:t>Insertion</a:t>
            </a:r>
            <a:r>
              <a:rPr lang="pt-PT" noProof="0" dirty="0"/>
              <a:t> </a:t>
            </a:r>
            <a:r>
              <a:rPr lang="pt-PT" noProof="0" dirty="0" err="1"/>
              <a:t>Sort</a:t>
            </a:r>
            <a:endParaRPr lang="pt-PT" noProof="0" dirty="0"/>
          </a:p>
          <a:p>
            <a:r>
              <a:rPr lang="pt-PT" noProof="0" dirty="0"/>
              <a:t>Divide a lista em pequenas sequências já parcialmente ordenadas (runs)</a:t>
            </a:r>
          </a:p>
          <a:p>
            <a:r>
              <a:rPr lang="pt-PT" noProof="0" dirty="0"/>
              <a:t>Usa </a:t>
            </a:r>
            <a:r>
              <a:rPr lang="pt-PT" noProof="0" dirty="0" err="1"/>
              <a:t>Insertion</a:t>
            </a:r>
            <a:r>
              <a:rPr lang="pt-PT" noProof="0" dirty="0"/>
              <a:t> </a:t>
            </a:r>
            <a:r>
              <a:rPr lang="pt-PT" noProof="0" dirty="0" err="1"/>
              <a:t>Sort</a:t>
            </a:r>
            <a:r>
              <a:rPr lang="pt-PT" noProof="0" dirty="0"/>
              <a:t> para ordenar pequenas runs</a:t>
            </a:r>
          </a:p>
          <a:p>
            <a:r>
              <a:rPr lang="pt-PT" noProof="0" dirty="0"/>
              <a:t>Junta as runs ordenadas com </a:t>
            </a:r>
            <a:r>
              <a:rPr lang="pt-PT" noProof="0" dirty="0" err="1"/>
              <a:t>Merge</a:t>
            </a:r>
            <a:r>
              <a:rPr lang="pt-PT" noProof="0" dirty="0"/>
              <a:t> </a:t>
            </a:r>
            <a:r>
              <a:rPr lang="pt-PT" noProof="0" dirty="0" err="1"/>
              <a:t>Sort</a:t>
            </a:r>
            <a:endParaRPr lang="pt-PT" noProof="0" dirty="0"/>
          </a:p>
          <a:p>
            <a:r>
              <a:rPr lang="pt-PT" noProof="0" dirty="0"/>
              <a:t>Otimizado para dados reais com padrões parciais</a:t>
            </a:r>
          </a:p>
          <a:p>
            <a:r>
              <a:rPr lang="pt-PT" noProof="0" dirty="0"/>
              <a:t>Estável, eficiente e usado em implementações padrão (</a:t>
            </a:r>
            <a:r>
              <a:rPr lang="pt-PT" noProof="0" dirty="0" err="1"/>
              <a:t>ex</a:t>
            </a:r>
            <a:r>
              <a:rPr lang="pt-PT" noProof="0" dirty="0"/>
              <a:t>: </a:t>
            </a:r>
            <a:r>
              <a:rPr lang="pt-PT" noProof="0" dirty="0" err="1"/>
              <a:t>Python</a:t>
            </a:r>
            <a:r>
              <a:rPr lang="pt-PT" noProof="0" dirty="0"/>
              <a:t>, Java)</a:t>
            </a:r>
          </a:p>
        </p:txBody>
      </p:sp>
      <p:sp>
        <p:nvSpPr>
          <p:cNvPr id="7177" name="Rectangle 7176">
            <a:extLst>
              <a:ext uri="{FF2B5EF4-FFF2-40B4-BE49-F238E27FC236}">
                <a16:creationId xmlns:a16="http://schemas.microsoft.com/office/drawing/2014/main" id="{A4CD5757-70DF-4A72-B8BA-D5E5ACAA8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86706" y="964692"/>
            <a:ext cx="3986784" cy="4936558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79" name="Rectangle 7178">
            <a:extLst>
              <a:ext uri="{FF2B5EF4-FFF2-40B4-BE49-F238E27FC236}">
                <a16:creationId xmlns:a16="http://schemas.microsoft.com/office/drawing/2014/main" id="{4EA93A49-7FC9-4173-84F4-14FF7005DE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1298" y="1128683"/>
            <a:ext cx="3657600" cy="460857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72" name="Picture 4" descr="TimSort">
            <a:extLst>
              <a:ext uri="{FF2B5EF4-FFF2-40B4-BE49-F238E27FC236}">
                <a16:creationId xmlns:a16="http://schemas.microsoft.com/office/drawing/2014/main" id="{0DFC3994-85FF-BA09-3FB0-AF83C94386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715890" y="1768763"/>
            <a:ext cx="3328416" cy="3328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69F81B-51C6-8951-0D22-1561748F4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330EA680-D336-4FF7-8B7A-9848BB0A1C32}" type="slidenum">
              <a:rPr lang="en-GB" smtClean="0"/>
              <a:pPr>
                <a:lnSpc>
                  <a:spcPct val="90000"/>
                </a:lnSpc>
                <a:spcAft>
                  <a:spcPts val="600"/>
                </a:spcAft>
              </a:pPr>
              <a:t>11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24B5A6-B00A-D16D-4931-30E15872CA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4527" y="5638264"/>
            <a:ext cx="3864977" cy="828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2130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7D2E8F-B3FA-BFFD-153B-2C4CC7FC62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84A672-15EA-E5C8-9103-F00A76F1B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8233" y="965573"/>
            <a:ext cx="6092952" cy="1188720"/>
          </a:xfrm>
        </p:spPr>
        <p:txBody>
          <a:bodyPr>
            <a:normAutofit/>
          </a:bodyPr>
          <a:lstStyle/>
          <a:p>
            <a:r>
              <a:rPr lang="en-PT" dirty="0"/>
              <a:t>Resultados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3C023A7-239D-8E18-5026-179A74D79D8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306035" y="1117092"/>
                <a:ext cx="3997732" cy="4775335"/>
              </a:xfrm>
            </p:spPr>
            <p:txBody>
              <a:bodyPr>
                <a:normAutofit/>
              </a:bodyPr>
              <a:lstStyle/>
              <a:p>
                <a:r>
                  <a:rPr lang="en-PT" b="1" dirty="0"/>
                  <a:t>Counting Sort </a:t>
                </a:r>
                <a:r>
                  <a:rPr lang="en-PT" dirty="0"/>
                  <a:t>apresenta complexidade </a:t>
                </a:r>
                <a14:m>
                  <m:oMath xmlns:m="http://schemas.openxmlformats.org/officeDocument/2006/math">
                    <m:r>
                      <a:rPr lang="en-PT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𝒪</m:t>
                    </m:r>
                    <m:r>
                      <a:rPr lang="pt-P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pt-P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pt-P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PT" dirty="0"/>
                  <a:t>, dado que </a:t>
                </a:r>
                <a14:m>
                  <m:oMath xmlns:m="http://schemas.openxmlformats.org/officeDocument/2006/math">
                    <m:r>
                      <a:rPr lang="pt-PT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pt-PT" b="0" i="1" smtClean="0">
                        <a:latin typeface="Cambria Math" panose="02040503050406030204" pitchFamily="18" charset="0"/>
                      </a:rPr>
                      <m:t>=1000≪</m:t>
                    </m:r>
                    <m:sSup>
                      <m:sSupPr>
                        <m:ctrlPr>
                          <a:rPr lang="pt-P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P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pt-P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</m:t>
                        </m:r>
                      </m:sup>
                    </m:sSup>
                  </m:oMath>
                </a14:m>
                <a:r>
                  <a:rPr lang="en-PT" dirty="0"/>
                  <a:t>.</a:t>
                </a:r>
              </a:p>
              <a:p>
                <a:r>
                  <a:rPr lang="en-PT" b="1" dirty="0"/>
                  <a:t>Bubble</a:t>
                </a:r>
                <a:r>
                  <a:rPr lang="en-PT" dirty="0"/>
                  <a:t>, </a:t>
                </a:r>
                <a:r>
                  <a:rPr lang="en-PT" b="1" dirty="0"/>
                  <a:t>Selection</a:t>
                </a:r>
                <a:r>
                  <a:rPr lang="en-PT" dirty="0"/>
                  <a:t> e </a:t>
                </a:r>
                <a:r>
                  <a:rPr lang="en-PT" b="1" dirty="0"/>
                  <a:t>Insertion Sort</a:t>
                </a:r>
                <a:r>
                  <a:rPr lang="en-PT" dirty="0"/>
                  <a:t> apresentam um crescimento quadrático no seu número de operações básicas (</a:t>
                </a:r>
                <a14:m>
                  <m:oMath xmlns:m="http://schemas.openxmlformats.org/officeDocument/2006/math">
                    <m:r>
                      <a:rPr lang="en-PT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𝒪</m:t>
                    </m:r>
                    <m:r>
                      <a:rPr lang="pt-P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pt-PT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P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pt-P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pt-P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PT" dirty="0"/>
                  <a:t>), como esperado.</a:t>
                </a:r>
              </a:p>
              <a:p>
                <a:r>
                  <a:rPr lang="en-PT" b="1" dirty="0"/>
                  <a:t>Quick</a:t>
                </a:r>
                <a:r>
                  <a:rPr lang="en-PT" dirty="0"/>
                  <a:t>, </a:t>
                </a:r>
                <a:r>
                  <a:rPr lang="en-PT" b="1" dirty="0"/>
                  <a:t>Merge</a:t>
                </a:r>
                <a:r>
                  <a:rPr lang="en-PT" dirty="0"/>
                  <a:t>, </a:t>
                </a:r>
                <a:r>
                  <a:rPr lang="en-PT" b="1" dirty="0"/>
                  <a:t>Heap</a:t>
                </a:r>
                <a:r>
                  <a:rPr lang="en-PT" dirty="0"/>
                  <a:t> e </a:t>
                </a:r>
                <a:r>
                  <a:rPr lang="en-PT" b="1" dirty="0"/>
                  <a:t>Timsort </a:t>
                </a:r>
                <a:r>
                  <a:rPr lang="en-PT" dirty="0"/>
                  <a:t>apresentam um crescimento compatível com </a:t>
                </a:r>
                <a14:m>
                  <m:oMath xmlns:m="http://schemas.openxmlformats.org/officeDocument/2006/math">
                    <m:r>
                      <a:rPr lang="en-PT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𝒪</m:t>
                    </m:r>
                    <m:r>
                      <a:rPr lang="pt-P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pt-P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func>
                      <m:funcPr>
                        <m:ctrlPr>
                          <a:rPr lang="pt-P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pt-PT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pt-P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func>
                    <m:r>
                      <a:rPr lang="pt-P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PT" dirty="0"/>
                  <a:t>.</a:t>
                </a:r>
              </a:p>
              <a:p>
                <a:r>
                  <a:rPr lang="en-PT" b="1" dirty="0"/>
                  <a:t>Radix Sort</a:t>
                </a:r>
                <a:r>
                  <a:rPr lang="en-PT" dirty="0"/>
                  <a:t> tem complexidade teórica </a:t>
                </a:r>
                <a14:m>
                  <m:oMath xmlns:m="http://schemas.openxmlformats.org/officeDocument/2006/math">
                    <m:r>
                      <a:rPr lang="en-PT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𝒪</m:t>
                    </m:r>
                    <m:d>
                      <m:dPr>
                        <m:ctrlPr>
                          <a:rPr lang="pt-P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P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𝑛𝑑</m:t>
                        </m:r>
                      </m:e>
                    </m:d>
                    <m:r>
                      <a:rPr lang="pt-P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P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𝒪</m:t>
                    </m:r>
                    <m:d>
                      <m:dPr>
                        <m:ctrlPr>
                          <a:rPr lang="pt-P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P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func>
                          <m:funcPr>
                            <m:ctrlPr>
                              <a:rPr lang="pt-PT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pt-PT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pt-P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e>
                        </m:func>
                      </m:e>
                    </m:d>
                  </m:oMath>
                </a14:m>
                <a:r>
                  <a:rPr lang="en-PT" dirty="0"/>
                  <a:t>, acabando por se aproximar dos algoritmos de complexidade </a:t>
                </a:r>
                <a14:m>
                  <m:oMath xmlns:m="http://schemas.openxmlformats.org/officeDocument/2006/math">
                    <m:r>
                      <a:rPr lang="en-PT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𝒪</m:t>
                    </m:r>
                    <m:d>
                      <m:dPr>
                        <m:ctrlPr>
                          <a:rPr lang="pt-P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P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func>
                          <m:funcPr>
                            <m:ctrlPr>
                              <a:rPr lang="pt-P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pt-PT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pt-P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r>
                  <a:rPr lang="en-PT" dirty="0"/>
                  <a:t>.</a:t>
                </a:r>
              </a:p>
              <a:p>
                <a:endParaRPr lang="en-PT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3C023A7-239D-8E18-5026-179A74D79D8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306035" y="1117092"/>
                <a:ext cx="3997732" cy="4775335"/>
              </a:xfrm>
              <a:blipFill>
                <a:blip r:embed="rId2"/>
                <a:stretch>
                  <a:fillRect l="-952" t="-529" r="-2540"/>
                </a:stretch>
              </a:blipFill>
            </p:spPr>
            <p:txBody>
              <a:bodyPr/>
              <a:lstStyle/>
              <a:p>
                <a:r>
                  <a:rPr lang="en-PT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FB51E4BE-C64E-41FE-E97F-D990C91A0707}"/>
              </a:ext>
            </a:extLst>
          </p:cNvPr>
          <p:cNvGrpSpPr/>
          <p:nvPr/>
        </p:nvGrpSpPr>
        <p:grpSpPr>
          <a:xfrm>
            <a:off x="943097" y="2282276"/>
            <a:ext cx="5992367" cy="3826830"/>
            <a:chOff x="943097" y="2282276"/>
            <a:chExt cx="5992367" cy="3826830"/>
          </a:xfrm>
        </p:grpSpPr>
        <p:pic>
          <p:nvPicPr>
            <p:cNvPr id="9" name="Picture 8" descr="A graph of different colored lines&#10;&#10;AI-generated content may be incorrect.">
              <a:extLst>
                <a:ext uri="{FF2B5EF4-FFF2-40B4-BE49-F238E27FC236}">
                  <a16:creationId xmlns:a16="http://schemas.microsoft.com/office/drawing/2014/main" id="{6AACE224-EBCA-178C-444D-34C9A63D78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99279" y="2282276"/>
              <a:ext cx="2736185" cy="3826830"/>
            </a:xfrm>
            <a:prstGeom prst="rect">
              <a:avLst/>
            </a:prstGeom>
            <a:ln w="31750" cap="sq">
              <a:noFill/>
              <a:miter lim="800000"/>
            </a:ln>
          </p:spPr>
        </p:pic>
        <p:pic>
          <p:nvPicPr>
            <p:cNvPr id="10" name="Picture 9" descr="A black background with white text&#10;&#10;AI-generated content may be incorrect.">
              <a:extLst>
                <a:ext uri="{FF2B5EF4-FFF2-40B4-BE49-F238E27FC236}">
                  <a16:creationId xmlns:a16="http://schemas.microsoft.com/office/drawing/2014/main" id="{A3D981DB-4CBE-0ABD-10F9-287525FADDD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43097" y="2987342"/>
              <a:ext cx="2885611" cy="2416698"/>
            </a:xfrm>
            <a:prstGeom prst="rect">
              <a:avLst/>
            </a:prstGeom>
            <a:ln w="31750" cap="sq">
              <a:noFill/>
              <a:miter lim="800000"/>
            </a:ln>
          </p:spPr>
        </p:pic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CF1A7E-FE3A-429E-1FF6-1F677B8D2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330EA680-D336-4FF7-8B7A-9848BB0A1C32}" type="slidenum">
              <a:rPr lang="en-GB" smtClean="0"/>
              <a:pPr>
                <a:lnSpc>
                  <a:spcPct val="90000"/>
                </a:lnSpc>
                <a:spcAft>
                  <a:spcPts val="600"/>
                </a:spcAft>
              </a:pPr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38763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139E9-9A01-6474-BB3A-0D485DAE9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T" dirty="0"/>
              <a:t>Conclusão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F0A53C-B90F-F368-976E-C2F4DCD7C2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PT" noProof="0" dirty="0"/>
              <a:t>Análise empírica confirmou previsões teóricas</a:t>
            </a:r>
          </a:p>
          <a:p>
            <a:endParaRPr lang="pt-PT" noProof="0" dirty="0"/>
          </a:p>
          <a:p>
            <a:r>
              <a:rPr lang="pt-PT" noProof="0" dirty="0"/>
              <a:t>Escolha do algoritmo depende:</a:t>
            </a:r>
          </a:p>
          <a:p>
            <a:pPr lvl="1"/>
            <a:r>
              <a:rPr lang="pt-PT" noProof="0" dirty="0"/>
              <a:t>Complexidade teórica</a:t>
            </a:r>
          </a:p>
          <a:p>
            <a:pPr lvl="1"/>
            <a:r>
              <a:rPr lang="pt-PT" noProof="0" dirty="0"/>
              <a:t>Características concretas dos dados</a:t>
            </a:r>
          </a:p>
          <a:p>
            <a:pPr lvl="1"/>
            <a:r>
              <a:rPr lang="pt-PT" noProof="0" dirty="0"/>
              <a:t>Contexto de utilização e requisitos práticos de desempenho e memória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D0905E-22B6-1044-10EA-6DE1E91181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43035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21F599-B445-2A84-BED3-31CFC2D6CC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T" dirty="0"/>
              <a:t>Enquadramento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113839-CF77-9098-0B95-2AE373E510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PT" noProof="0" dirty="0"/>
              <a:t>Ordenação é fundamental em algoritmos de otimização e processamento eficiente de dados</a:t>
            </a:r>
          </a:p>
          <a:p>
            <a:r>
              <a:rPr lang="pt-PT" noProof="0" dirty="0"/>
              <a:t>Usada para melhorar desempenho em problemas como </a:t>
            </a:r>
            <a:r>
              <a:rPr lang="pt-PT" noProof="0" dirty="0" err="1"/>
              <a:t>Knapsack</a:t>
            </a:r>
            <a:r>
              <a:rPr lang="pt-PT" dirty="0"/>
              <a:t> e </a:t>
            </a:r>
            <a:r>
              <a:rPr lang="pt-PT" noProof="0" dirty="0" err="1"/>
              <a:t>Kruskal</a:t>
            </a:r>
            <a:r>
              <a:rPr lang="pt-PT" noProof="0" dirty="0"/>
              <a:t>, em algoritmos gulosos, etc.</a:t>
            </a:r>
          </a:p>
          <a:p>
            <a:r>
              <a:rPr lang="pt-PT" noProof="0" dirty="0"/>
              <a:t>Este trabalho analisa 9 algoritmos de ordenação:</a:t>
            </a:r>
          </a:p>
          <a:p>
            <a:pPr lvl="1"/>
            <a:r>
              <a:rPr lang="pt-PT" noProof="0" dirty="0"/>
              <a:t>Baseados em troca, seleção, inserção, divisão-e-conquista e distribuição</a:t>
            </a:r>
          </a:p>
          <a:p>
            <a:r>
              <a:rPr lang="pt-PT" noProof="0" dirty="0"/>
              <a:t>Objetivo: comparar funcionamento, complexidade, vantagens/limitações e desempenho prático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33325A-7572-C2F7-8188-2614FA6E8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33332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74375CB-BC32-109F-9747-E918C7852A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23F210-1F2A-95A6-923C-5747C3CEF6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964692"/>
            <a:ext cx="5894832" cy="1188720"/>
          </a:xfrm>
        </p:spPr>
        <p:txBody>
          <a:bodyPr>
            <a:normAutofit/>
          </a:bodyPr>
          <a:lstStyle/>
          <a:p>
            <a:r>
              <a:rPr lang="en-PT" dirty="0"/>
              <a:t>Bubble Sort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62BC3C-C263-6FA8-C7B9-E24461A927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3243" y="2638044"/>
            <a:ext cx="5963317" cy="3263206"/>
          </a:xfrm>
        </p:spPr>
        <p:txBody>
          <a:bodyPr>
            <a:normAutofit/>
          </a:bodyPr>
          <a:lstStyle/>
          <a:p>
            <a:r>
              <a:rPr lang="pt-PT" noProof="0" dirty="0"/>
              <a:t>Algoritmo de ordenação por comparação</a:t>
            </a:r>
          </a:p>
          <a:p>
            <a:r>
              <a:rPr lang="pt-PT" noProof="0" dirty="0"/>
              <a:t>Percorre repetidamente a lista</a:t>
            </a:r>
          </a:p>
          <a:p>
            <a:r>
              <a:rPr lang="pt-PT" noProof="0" dirty="0"/>
              <a:t>Compara elementos adjacentes e troca se estiverem fora de ordem</a:t>
            </a:r>
          </a:p>
          <a:p>
            <a:r>
              <a:rPr lang="pt-PT" noProof="0" dirty="0"/>
              <a:t>Repete o processo até a lista estar ordenada</a:t>
            </a:r>
          </a:p>
        </p:txBody>
      </p:sp>
      <p:sp>
        <p:nvSpPr>
          <p:cNvPr id="1035" name="Rectangle 1034">
            <a:extLst>
              <a:ext uri="{FF2B5EF4-FFF2-40B4-BE49-F238E27FC236}">
                <a16:creationId xmlns:a16="http://schemas.microsoft.com/office/drawing/2014/main" id="{A4CD5757-70DF-4A72-B8BA-D5E5ACAA8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86706" y="964692"/>
            <a:ext cx="3986784" cy="4936558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6" name="Rectangle 1035">
            <a:extLst>
              <a:ext uri="{FF2B5EF4-FFF2-40B4-BE49-F238E27FC236}">
                <a16:creationId xmlns:a16="http://schemas.microsoft.com/office/drawing/2014/main" id="{4EA93A49-7FC9-4173-84F4-14FF7005DE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1298" y="1128683"/>
            <a:ext cx="3657600" cy="460857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71B68CC-2C28-FD13-A719-BD1F3480BF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715890" y="1888922"/>
            <a:ext cx="3328416" cy="3088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EE8FD9-5E4C-20DD-17CD-80FF8DDC42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330EA680-D336-4FF7-8B7A-9848BB0A1C32}" type="slidenum">
              <a:rPr lang="en-GB" smtClean="0"/>
              <a:pPr>
                <a:lnSpc>
                  <a:spcPct val="90000"/>
                </a:lnSpc>
                <a:spcAft>
                  <a:spcPts val="600"/>
                </a:spcAft>
              </a:pPr>
              <a:t>3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7AF1A0E-2527-F775-F331-354D79B1BD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4870" y="4632881"/>
            <a:ext cx="3794435" cy="1104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7598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40F9614-0D1E-8034-2C75-A03EE61429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35456E-F521-784B-E499-664D699CFB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1807" y="964692"/>
            <a:ext cx="5894832" cy="1188720"/>
          </a:xfrm>
        </p:spPr>
        <p:txBody>
          <a:bodyPr>
            <a:normAutofit/>
          </a:bodyPr>
          <a:lstStyle/>
          <a:p>
            <a:r>
              <a:rPr lang="pt-PT" noProof="0" dirty="0" err="1"/>
              <a:t>Selection</a:t>
            </a:r>
            <a:r>
              <a:rPr lang="pt-PT" noProof="0" dirty="0"/>
              <a:t> </a:t>
            </a:r>
            <a:r>
              <a:rPr lang="pt-PT" noProof="0" dirty="0" err="1"/>
              <a:t>Sort</a:t>
            </a:r>
            <a:endParaRPr lang="pt-PT" noProof="0" dirty="0"/>
          </a:p>
        </p:txBody>
      </p:sp>
      <p:sp>
        <p:nvSpPr>
          <p:cNvPr id="2055" name="Rectangle 2054">
            <a:extLst>
              <a:ext uri="{FF2B5EF4-FFF2-40B4-BE49-F238E27FC236}">
                <a16:creationId xmlns:a16="http://schemas.microsoft.com/office/drawing/2014/main" id="{21EEA9CC-FD23-4544-9417-FE9080DFB3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315" y="964692"/>
            <a:ext cx="3986784" cy="4936558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57" name="Rectangle 2056">
            <a:extLst>
              <a:ext uri="{FF2B5EF4-FFF2-40B4-BE49-F238E27FC236}">
                <a16:creationId xmlns:a16="http://schemas.microsoft.com/office/drawing/2014/main" id="{BFC4C7DC-5B5A-4159-A1CF-D56CF640C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907" y="1128683"/>
            <a:ext cx="3657600" cy="460857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A graph of gray and black squares&#10;&#10;AI-generated content may be incorrect.">
            <a:extLst>
              <a:ext uri="{FF2B5EF4-FFF2-40B4-BE49-F238E27FC236}">
                <a16:creationId xmlns:a16="http://schemas.microsoft.com/office/drawing/2014/main" id="{130D4D92-E66F-BADE-B9A2-2747614944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27499" y="1888922"/>
            <a:ext cx="3328416" cy="3088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F1D1C9-6672-4709-9E37-7C1C3C0BB8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0378" y="2638044"/>
            <a:ext cx="5963317" cy="3263206"/>
          </a:xfrm>
        </p:spPr>
        <p:txBody>
          <a:bodyPr>
            <a:normAutofit/>
          </a:bodyPr>
          <a:lstStyle/>
          <a:p>
            <a:r>
              <a:rPr lang="pt-PT" noProof="0" dirty="0"/>
              <a:t>Percorre a lista à procura do menor elemento</a:t>
            </a:r>
          </a:p>
          <a:p>
            <a:r>
              <a:rPr lang="pt-PT" noProof="0" dirty="0"/>
              <a:t>Coloca o menor elemento na primeira posição</a:t>
            </a:r>
          </a:p>
          <a:p>
            <a:r>
              <a:rPr lang="pt-PT" noProof="0" dirty="0"/>
              <a:t>Continua até todos os elementos estarem ordenados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B12BF1-B48E-4BA2-EAD4-7010B058B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330EA680-D336-4FF7-8B7A-9848BB0A1C32}" type="slidenum">
              <a:rPr lang="en-GB" smtClean="0"/>
              <a:pPr>
                <a:lnSpc>
                  <a:spcPct val="90000"/>
                </a:lnSpc>
                <a:spcAft>
                  <a:spcPts val="600"/>
                </a:spcAft>
              </a:pPr>
              <a:t>4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E47A95-7E62-6D56-C502-31617A4BC4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3060" y="4284170"/>
            <a:ext cx="3009564" cy="692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859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BDFD346-A921-9870-23DF-18A406FDBC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98F58E-1709-7B11-4326-A8E77669CE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964692"/>
            <a:ext cx="5894832" cy="1188720"/>
          </a:xfrm>
        </p:spPr>
        <p:txBody>
          <a:bodyPr>
            <a:normAutofit/>
          </a:bodyPr>
          <a:lstStyle/>
          <a:p>
            <a:r>
              <a:rPr lang="pt-PT" noProof="0" dirty="0" err="1"/>
              <a:t>Insertion</a:t>
            </a:r>
            <a:r>
              <a:rPr lang="pt-PT" noProof="0" dirty="0"/>
              <a:t> </a:t>
            </a:r>
            <a:r>
              <a:rPr lang="pt-PT" noProof="0" dirty="0" err="1"/>
              <a:t>Sort</a:t>
            </a:r>
            <a:endParaRPr lang="pt-PT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E770A4-4788-2360-D2E2-18F6951161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3243" y="2638044"/>
            <a:ext cx="5963317" cy="3263206"/>
          </a:xfrm>
        </p:spPr>
        <p:txBody>
          <a:bodyPr>
            <a:normAutofit/>
          </a:bodyPr>
          <a:lstStyle/>
          <a:p>
            <a:r>
              <a:rPr lang="pt-PT" noProof="0" dirty="0"/>
              <a:t>Algoritmo de ordenação por inserção</a:t>
            </a:r>
          </a:p>
          <a:p>
            <a:r>
              <a:rPr lang="pt-PT" noProof="0" dirty="0"/>
              <a:t>Percorre a lista da esquerda para a direita</a:t>
            </a:r>
          </a:p>
          <a:p>
            <a:r>
              <a:rPr lang="pt-PT" noProof="0" dirty="0"/>
              <a:t>Para cada elemento, insere-o na posição correta na parte já ordenada</a:t>
            </a:r>
          </a:p>
          <a:p>
            <a:r>
              <a:rPr lang="pt-PT" noProof="0" dirty="0"/>
              <a:t>A parte à esquerda do cursor está sempre ordenada</a:t>
            </a:r>
          </a:p>
        </p:txBody>
      </p:sp>
      <p:sp>
        <p:nvSpPr>
          <p:cNvPr id="1028" name="Rectangle 1027">
            <a:extLst>
              <a:ext uri="{FF2B5EF4-FFF2-40B4-BE49-F238E27FC236}">
                <a16:creationId xmlns:a16="http://schemas.microsoft.com/office/drawing/2014/main" id="{A4CD5757-70DF-4A72-B8BA-D5E5ACAA8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86706" y="964692"/>
            <a:ext cx="3986784" cy="4936558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9" name="Rectangle 1028">
            <a:extLst>
              <a:ext uri="{FF2B5EF4-FFF2-40B4-BE49-F238E27FC236}">
                <a16:creationId xmlns:a16="http://schemas.microsoft.com/office/drawing/2014/main" id="{4EA93A49-7FC9-4173-84F4-14FF7005DE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1298" y="1128683"/>
            <a:ext cx="3657600" cy="460857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A5BAE20-F40E-DE2F-3C05-250DAA966C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715890" y="1888922"/>
            <a:ext cx="3328416" cy="3088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6C0778-3595-FEBE-A6C8-CA42A7EC5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330EA680-D336-4FF7-8B7A-9848BB0A1C32}" type="slidenum">
              <a:rPr lang="en-GB" smtClean="0"/>
              <a:pPr>
                <a:lnSpc>
                  <a:spcPct val="90000"/>
                </a:lnSpc>
                <a:spcAft>
                  <a:spcPts val="600"/>
                </a:spcAft>
              </a:pPr>
              <a:t>5</a:t>
            </a:fld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7817C0-6A8C-4D23-9795-1226C2E295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5552" y="4862003"/>
            <a:ext cx="3813071" cy="875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4476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59E37E2-683D-4A85-D261-C686855125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6F1354-F184-1B81-7A91-F36577D738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1807" y="964692"/>
            <a:ext cx="5894832" cy="1188720"/>
          </a:xfrm>
        </p:spPr>
        <p:txBody>
          <a:bodyPr>
            <a:normAutofit/>
          </a:bodyPr>
          <a:lstStyle/>
          <a:p>
            <a:r>
              <a:rPr lang="pt-PT" noProof="0" dirty="0" err="1"/>
              <a:t>Counting</a:t>
            </a:r>
            <a:r>
              <a:rPr lang="pt-PT" noProof="0" dirty="0"/>
              <a:t> </a:t>
            </a:r>
            <a:r>
              <a:rPr lang="pt-PT" noProof="0" dirty="0" err="1"/>
              <a:t>Sort</a:t>
            </a:r>
            <a:endParaRPr lang="pt-PT" noProof="0" dirty="0"/>
          </a:p>
        </p:txBody>
      </p:sp>
      <p:sp>
        <p:nvSpPr>
          <p:cNvPr id="2052" name="Rectangle 2051">
            <a:extLst>
              <a:ext uri="{FF2B5EF4-FFF2-40B4-BE49-F238E27FC236}">
                <a16:creationId xmlns:a16="http://schemas.microsoft.com/office/drawing/2014/main" id="{21EEA9CC-FD23-4544-9417-FE9080DFB3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315" y="964692"/>
            <a:ext cx="3986784" cy="4936558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53" name="Rectangle 2052">
            <a:extLst>
              <a:ext uri="{FF2B5EF4-FFF2-40B4-BE49-F238E27FC236}">
                <a16:creationId xmlns:a16="http://schemas.microsoft.com/office/drawing/2014/main" id="{BFC4C7DC-5B5A-4159-A1CF-D56CF640C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907" y="1128683"/>
            <a:ext cx="3657600" cy="460857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Counting Sort Visualization using JavaScript - GeeksforGeeks">
            <a:extLst>
              <a:ext uri="{FF2B5EF4-FFF2-40B4-BE49-F238E27FC236}">
                <a16:creationId xmlns:a16="http://schemas.microsoft.com/office/drawing/2014/main" id="{BB41ACB0-F546-C6D9-B745-ED822A26A9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27499" y="2234741"/>
            <a:ext cx="3328416" cy="2396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2BEF37-DE10-103B-318E-F2518194C5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0378" y="2638044"/>
            <a:ext cx="5963317" cy="3263206"/>
          </a:xfrm>
        </p:spPr>
        <p:txBody>
          <a:bodyPr>
            <a:normAutofit/>
          </a:bodyPr>
          <a:lstStyle/>
          <a:p>
            <a:r>
              <a:rPr lang="pt-PT" noProof="0" dirty="0"/>
              <a:t>Algoritmo de ordenação por contagem de frequências</a:t>
            </a:r>
          </a:p>
          <a:p>
            <a:r>
              <a:rPr lang="pt-PT" noProof="0" dirty="0"/>
              <a:t>Não usa comparações</a:t>
            </a:r>
          </a:p>
          <a:p>
            <a:r>
              <a:rPr lang="pt-PT" noProof="0" dirty="0"/>
              <a:t>Cria um </a:t>
            </a:r>
            <a:r>
              <a:rPr lang="pt-PT" noProof="0" dirty="0" err="1"/>
              <a:t>array</a:t>
            </a:r>
            <a:r>
              <a:rPr lang="pt-PT" noProof="0" dirty="0"/>
              <a:t> auxiliar para contar ocorrências de cada valor</a:t>
            </a:r>
          </a:p>
          <a:p>
            <a:r>
              <a:rPr lang="pt-PT" noProof="0" dirty="0"/>
              <a:t>Reconstrói a lista ordenada com base nessas contagens</a:t>
            </a:r>
          </a:p>
          <a:p>
            <a:r>
              <a:rPr lang="pt-PT" noProof="0" dirty="0"/>
              <a:t>Requer que os elementos sejam inteiros não negativos e num intervalo conhecido e limitado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57A6D4-73B9-3164-4428-A0670E417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330EA680-D336-4FF7-8B7A-9848BB0A1C32}" type="slidenum">
              <a:rPr lang="en-GB" smtClean="0"/>
              <a:pPr>
                <a:lnSpc>
                  <a:spcPct val="90000"/>
                </a:lnSpc>
                <a:spcAft>
                  <a:spcPts val="600"/>
                </a:spcAft>
              </a:pPr>
              <a:t>6</a:t>
            </a:fld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55B146-DDB5-61E5-0AE5-B996BDEE7F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7724" y="5326661"/>
            <a:ext cx="3311653" cy="574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7293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D2AC531-54A6-0D64-BC35-FD38D7DF8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F177D-C1C0-E37D-9DE6-EF8F64EC45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964692"/>
            <a:ext cx="5894832" cy="1188720"/>
          </a:xfrm>
        </p:spPr>
        <p:txBody>
          <a:bodyPr>
            <a:normAutofit/>
          </a:bodyPr>
          <a:lstStyle/>
          <a:p>
            <a:r>
              <a:rPr lang="pt-PT" noProof="0" dirty="0" err="1"/>
              <a:t>Radix</a:t>
            </a:r>
            <a:r>
              <a:rPr lang="pt-PT" noProof="0" dirty="0"/>
              <a:t> </a:t>
            </a:r>
            <a:r>
              <a:rPr lang="pt-PT" noProof="0" dirty="0" err="1"/>
              <a:t>Sort</a:t>
            </a:r>
            <a:endParaRPr lang="pt-PT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AA00C3-73F9-4E8B-5350-A72C86E1FB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3243" y="2638044"/>
            <a:ext cx="5963317" cy="3263206"/>
          </a:xfrm>
        </p:spPr>
        <p:txBody>
          <a:bodyPr>
            <a:normAutofit/>
          </a:bodyPr>
          <a:lstStyle/>
          <a:p>
            <a:r>
              <a:rPr lang="pt-PT" noProof="0" dirty="0"/>
              <a:t>Algoritmo de ordenação por distribuição de dígitos</a:t>
            </a:r>
          </a:p>
          <a:p>
            <a:r>
              <a:rPr lang="pt-PT" noProof="0" dirty="0"/>
              <a:t>Ordena os elementos dígito a dígito (começando pelo menos significativo)</a:t>
            </a:r>
          </a:p>
          <a:p>
            <a:r>
              <a:rPr lang="pt-PT" noProof="0" dirty="0"/>
              <a:t>Usa um algoritmo de ordenação estável (</a:t>
            </a:r>
            <a:r>
              <a:rPr lang="pt-PT" noProof="0" dirty="0" err="1"/>
              <a:t>ex</a:t>
            </a:r>
            <a:r>
              <a:rPr lang="pt-PT" noProof="0" dirty="0"/>
              <a:t>: </a:t>
            </a:r>
            <a:r>
              <a:rPr lang="pt-PT" noProof="0" dirty="0" err="1"/>
              <a:t>Counting</a:t>
            </a:r>
            <a:r>
              <a:rPr lang="pt-PT" noProof="0" dirty="0"/>
              <a:t> </a:t>
            </a:r>
            <a:r>
              <a:rPr lang="pt-PT" noProof="0" dirty="0" err="1"/>
              <a:t>Sort</a:t>
            </a:r>
            <a:r>
              <a:rPr lang="pt-PT" noProof="0" dirty="0"/>
              <a:t>) em cada passo</a:t>
            </a:r>
          </a:p>
          <a:p>
            <a:r>
              <a:rPr lang="pt-PT" noProof="0" dirty="0"/>
              <a:t>Evita comparações diretas entre elementos</a:t>
            </a:r>
          </a:p>
          <a:p>
            <a:r>
              <a:rPr lang="pt-PT" noProof="0" dirty="0"/>
              <a:t>Ideal para inteiros ou </a:t>
            </a:r>
            <a:r>
              <a:rPr lang="pt-PT" noProof="0" dirty="0" err="1"/>
              <a:t>strings</a:t>
            </a:r>
            <a:r>
              <a:rPr lang="pt-PT" noProof="0" dirty="0"/>
              <a:t> de comprimento fixo ou conhecido</a:t>
            </a:r>
          </a:p>
        </p:txBody>
      </p:sp>
      <p:sp>
        <p:nvSpPr>
          <p:cNvPr id="3076" name="Rectangle 3075">
            <a:extLst>
              <a:ext uri="{FF2B5EF4-FFF2-40B4-BE49-F238E27FC236}">
                <a16:creationId xmlns:a16="http://schemas.microsoft.com/office/drawing/2014/main" id="{A4CD5757-70DF-4A72-B8BA-D5E5ACAA8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86706" y="964692"/>
            <a:ext cx="3986784" cy="4936558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77" name="Rectangle 3076">
            <a:extLst>
              <a:ext uri="{FF2B5EF4-FFF2-40B4-BE49-F238E27FC236}">
                <a16:creationId xmlns:a16="http://schemas.microsoft.com/office/drawing/2014/main" id="{4EA93A49-7FC9-4173-84F4-14FF7005DE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1298" y="1128683"/>
            <a:ext cx="3657600" cy="460857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Radix Sort Algorithm on Make a GIF">
            <a:extLst>
              <a:ext uri="{FF2B5EF4-FFF2-40B4-BE49-F238E27FC236}">
                <a16:creationId xmlns:a16="http://schemas.microsoft.com/office/drawing/2014/main" id="{BEF2FAAB-A979-05E8-FE5C-8ADCE28CF7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715890" y="2501015"/>
            <a:ext cx="3328416" cy="1863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595177-25AF-2EF3-03EA-4498E50696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330EA680-D336-4FF7-8B7A-9848BB0A1C32}" type="slidenum">
              <a:rPr lang="en-GB" smtClean="0"/>
              <a:pPr>
                <a:lnSpc>
                  <a:spcPct val="90000"/>
                </a:lnSpc>
                <a:spcAft>
                  <a:spcPts val="600"/>
                </a:spcAft>
              </a:pPr>
              <a:t>7</a:t>
            </a:fld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7C2B8C-03D0-B942-8075-415E09CF92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3732" y="5461492"/>
            <a:ext cx="3156712" cy="756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8483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04BB475-2794-66E2-D6E8-637913C87B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7CD01-548A-0110-DB5B-1D8B0454D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1807" y="964692"/>
            <a:ext cx="5894832" cy="1188720"/>
          </a:xfrm>
        </p:spPr>
        <p:txBody>
          <a:bodyPr>
            <a:normAutofit/>
          </a:bodyPr>
          <a:lstStyle/>
          <a:p>
            <a:r>
              <a:rPr lang="pt-PT" noProof="0" dirty="0" err="1"/>
              <a:t>Quick</a:t>
            </a:r>
            <a:r>
              <a:rPr lang="pt-PT" noProof="0" dirty="0"/>
              <a:t> </a:t>
            </a:r>
            <a:r>
              <a:rPr lang="pt-PT" noProof="0" dirty="0" err="1"/>
              <a:t>Sort</a:t>
            </a:r>
            <a:endParaRPr lang="pt-PT" noProof="0" dirty="0"/>
          </a:p>
        </p:txBody>
      </p:sp>
      <p:sp>
        <p:nvSpPr>
          <p:cNvPr id="4103" name="Rectangle 4102">
            <a:extLst>
              <a:ext uri="{FF2B5EF4-FFF2-40B4-BE49-F238E27FC236}">
                <a16:creationId xmlns:a16="http://schemas.microsoft.com/office/drawing/2014/main" id="{21EEA9CC-FD23-4544-9417-FE9080DFB3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315" y="964692"/>
            <a:ext cx="3986784" cy="4936558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05" name="Rectangle 4104">
            <a:extLst>
              <a:ext uri="{FF2B5EF4-FFF2-40B4-BE49-F238E27FC236}">
                <a16:creationId xmlns:a16="http://schemas.microsoft.com/office/drawing/2014/main" id="{BFC4C7DC-5B5A-4159-A1CF-D56CF640C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907" y="1128683"/>
            <a:ext cx="3657600" cy="460857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D35DE390-2653-A114-2D9A-558ACC51C2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27499" y="2161041"/>
            <a:ext cx="3328416" cy="2543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D64AE8-91F0-7AA6-10AD-04A4C62C22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0378" y="2638044"/>
            <a:ext cx="5963317" cy="3263206"/>
          </a:xfrm>
        </p:spPr>
        <p:txBody>
          <a:bodyPr>
            <a:normAutofit/>
          </a:bodyPr>
          <a:lstStyle/>
          <a:p>
            <a:r>
              <a:rPr lang="pt-PT" noProof="0" dirty="0"/>
              <a:t>Algoritmo de ordenação por divisão e Conquista</a:t>
            </a:r>
          </a:p>
          <a:p>
            <a:r>
              <a:rPr lang="pt-PT" noProof="0" dirty="0"/>
              <a:t>Escolhe um elemento como pivô</a:t>
            </a:r>
          </a:p>
          <a:p>
            <a:r>
              <a:rPr lang="pt-PT" noProof="0" dirty="0"/>
              <a:t>Reorganiza a lista colocando menores à esquerda e maiores à direita do pivô</a:t>
            </a:r>
          </a:p>
          <a:p>
            <a:r>
              <a:rPr lang="pt-PT" noProof="0" dirty="0"/>
              <a:t>Aplica o mesmo processo recursivamente às sublistas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878322-593A-B4C7-A32D-E819FB2AC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330EA680-D336-4FF7-8B7A-9848BB0A1C32}" type="slidenum">
              <a:rPr lang="en-GB" smtClean="0"/>
              <a:pPr>
                <a:lnSpc>
                  <a:spcPct val="90000"/>
                </a:lnSpc>
                <a:spcAft>
                  <a:spcPts val="600"/>
                </a:spcAft>
              </a:pPr>
              <a:t>8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44E2F1-5400-53EC-6B0E-D847716333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5717" y="4670085"/>
            <a:ext cx="5047011" cy="1067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2572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58AEA7B-58FD-097E-5B55-BF6D2905ED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A5503-A23B-76EC-6962-084B5978D8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964692"/>
            <a:ext cx="5894832" cy="1188720"/>
          </a:xfrm>
        </p:spPr>
        <p:txBody>
          <a:bodyPr>
            <a:normAutofit/>
          </a:bodyPr>
          <a:lstStyle/>
          <a:p>
            <a:r>
              <a:rPr lang="pt-PT" noProof="0" dirty="0" err="1"/>
              <a:t>Merge</a:t>
            </a:r>
            <a:r>
              <a:rPr lang="pt-PT" noProof="0" dirty="0"/>
              <a:t> </a:t>
            </a:r>
            <a:r>
              <a:rPr lang="pt-PT" noProof="0" dirty="0" err="1"/>
              <a:t>sort</a:t>
            </a:r>
            <a:endParaRPr lang="pt-PT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E97409-B45C-CFF0-5F57-5BD072828A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3243" y="2638044"/>
            <a:ext cx="5963317" cy="3263206"/>
          </a:xfrm>
        </p:spPr>
        <p:txBody>
          <a:bodyPr>
            <a:normAutofit/>
          </a:bodyPr>
          <a:lstStyle/>
          <a:p>
            <a:r>
              <a:rPr lang="pt-PT" noProof="0" dirty="0"/>
              <a:t>Algoritmo de ordenação por divisão e conquista</a:t>
            </a:r>
          </a:p>
          <a:p>
            <a:r>
              <a:rPr lang="pt-PT" noProof="0" dirty="0"/>
              <a:t>Divide recursivamente a lista em metades até listas unitárias</a:t>
            </a:r>
          </a:p>
          <a:p>
            <a:r>
              <a:rPr lang="pt-PT" noProof="0" dirty="0"/>
              <a:t>Combina (</a:t>
            </a:r>
            <a:r>
              <a:rPr lang="pt-PT" noProof="0" dirty="0" err="1"/>
              <a:t>merge</a:t>
            </a:r>
            <a:r>
              <a:rPr lang="pt-PT" noProof="0" dirty="0"/>
              <a:t>) as sublistas ordenadas em ordem crescente</a:t>
            </a:r>
          </a:p>
        </p:txBody>
      </p:sp>
      <p:sp>
        <p:nvSpPr>
          <p:cNvPr id="5127" name="Rectangle 5126">
            <a:extLst>
              <a:ext uri="{FF2B5EF4-FFF2-40B4-BE49-F238E27FC236}">
                <a16:creationId xmlns:a16="http://schemas.microsoft.com/office/drawing/2014/main" id="{A4CD5757-70DF-4A72-B8BA-D5E5ACAA8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86706" y="964692"/>
            <a:ext cx="3986784" cy="4936558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29" name="Rectangle 5128">
            <a:extLst>
              <a:ext uri="{FF2B5EF4-FFF2-40B4-BE49-F238E27FC236}">
                <a16:creationId xmlns:a16="http://schemas.microsoft.com/office/drawing/2014/main" id="{4EA93A49-7FC9-4173-84F4-14FF7005DE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1298" y="1128683"/>
            <a:ext cx="3657600" cy="460857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 descr="Sorting Algorithms with Animations - emre.me">
            <a:extLst>
              <a:ext uri="{FF2B5EF4-FFF2-40B4-BE49-F238E27FC236}">
                <a16:creationId xmlns:a16="http://schemas.microsoft.com/office/drawing/2014/main" id="{711AF47D-C2F5-4756-E925-545EDAF55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715890" y="1968577"/>
            <a:ext cx="3328416" cy="2928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E0BCFA-CA15-F7E4-A75A-2067EB4961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330EA680-D336-4FF7-8B7A-9848BB0A1C32}" type="slidenum">
              <a:rPr lang="en-GB" smtClean="0"/>
              <a:pPr>
                <a:lnSpc>
                  <a:spcPct val="90000"/>
                </a:lnSpc>
                <a:spcAft>
                  <a:spcPts val="600"/>
                </a:spcAft>
              </a:pPr>
              <a:t>9</a:t>
            </a:fld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C5AAB5-F28C-15C1-71E1-349371776E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9636" y="4520986"/>
            <a:ext cx="3150706" cy="752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052553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71C241A9-A460-4AD1-916F-25308628A5B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Parcel</Template>
  <TotalTime>20</TotalTime>
  <Words>535</Words>
  <Application>Microsoft Macintosh PowerPoint</Application>
  <PresentationFormat>Widescreen</PresentationFormat>
  <Paragraphs>80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Cambria Math</vt:lpstr>
      <vt:lpstr>Gill Sans MT</vt:lpstr>
      <vt:lpstr>Parcel</vt:lpstr>
      <vt:lpstr>Algoritmos de ordenação</vt:lpstr>
      <vt:lpstr>Enquadramento</vt:lpstr>
      <vt:lpstr>Bubble Sort</vt:lpstr>
      <vt:lpstr>Selection Sort</vt:lpstr>
      <vt:lpstr>Insertion Sort</vt:lpstr>
      <vt:lpstr>Counting Sort</vt:lpstr>
      <vt:lpstr>Radix Sort</vt:lpstr>
      <vt:lpstr>Quick Sort</vt:lpstr>
      <vt:lpstr>Merge sort</vt:lpstr>
      <vt:lpstr>Heap Sort</vt:lpstr>
      <vt:lpstr>Timsort</vt:lpstr>
      <vt:lpstr>Resultados</vt:lpstr>
      <vt:lpstr>Conclusão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Hugo C. Veríssimo</cp:lastModifiedBy>
  <cp:revision>2</cp:revision>
  <dcterms:created xsi:type="dcterms:W3CDTF">2025-06-07T17:18:29Z</dcterms:created>
  <dcterms:modified xsi:type="dcterms:W3CDTF">2025-06-13T10:34:33Z</dcterms:modified>
</cp:coreProperties>
</file>